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8A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72" y="-45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4F6FD1E-8ADC-44C2-BB15-D8B2BF839EAE}" type="datetimeFigureOut">
              <a:rPr lang="en-US" smtClean="0"/>
              <a:t>6/30/2012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0710B-DCB9-426E-9BFE-CC5F45B162E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F6FD1E-8ADC-44C2-BB15-D8B2BF839EAE}" type="datetimeFigureOut">
              <a:rPr lang="en-US" smtClean="0"/>
              <a:t>6/30/2012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0710B-DCB9-426E-9BFE-CC5F45B162E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4F6FD1E-8ADC-44C2-BB15-D8B2BF839EAE}" type="datetimeFigureOut">
              <a:rPr lang="en-US" smtClean="0"/>
              <a:t>6/30/2012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0710B-DCB9-426E-9BFE-CC5F45B162E4}"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F6FD1E-8ADC-44C2-BB15-D8B2BF839EAE}" type="datetimeFigureOut">
              <a:rPr lang="en-US" smtClean="0"/>
              <a:t>6/30/2012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0710B-DCB9-426E-9BFE-CC5F45B162E4}"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F6FD1E-8ADC-44C2-BB15-D8B2BF839EAE}" type="datetimeFigureOut">
              <a:rPr lang="en-US" smtClean="0"/>
              <a:t>6/30/2012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0710B-DCB9-426E-9BFE-CC5F45B162E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4F6FD1E-8ADC-44C2-BB15-D8B2BF839EAE}" type="datetimeFigureOut">
              <a:rPr lang="en-US" smtClean="0"/>
              <a:t>6/30/2012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0710B-DCB9-426E-9BFE-CC5F45B162E4}"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4F6FD1E-8ADC-44C2-BB15-D8B2BF839EAE}" type="datetimeFigureOut">
              <a:rPr lang="en-US" smtClean="0"/>
              <a:t>6/30/2012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40710B-DCB9-426E-9BFE-CC5F45B162E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F6FD1E-8ADC-44C2-BB15-D8B2BF839EAE}" type="datetimeFigureOut">
              <a:rPr lang="en-US" smtClean="0"/>
              <a:t>6/30/2012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40710B-DCB9-426E-9BFE-CC5F45B162E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D4F6FD1E-8ADC-44C2-BB15-D8B2BF839EAE}" type="datetimeFigureOut">
              <a:rPr lang="en-US" smtClean="0"/>
              <a:t>6/30/2012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40710B-DCB9-426E-9BFE-CC5F45B162E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4F6FD1E-8ADC-44C2-BB15-D8B2BF839EAE}" type="datetimeFigureOut">
              <a:rPr lang="en-US" smtClean="0"/>
              <a:t>6/30/2012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0710B-DCB9-426E-9BFE-CC5F45B162E4}"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F6FD1E-8ADC-44C2-BB15-D8B2BF839EAE}" type="datetimeFigureOut">
              <a:rPr lang="en-US" smtClean="0"/>
              <a:t>6/30/2012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0710B-DCB9-426E-9BFE-CC5F45B162E4}"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4F6FD1E-8ADC-44C2-BB15-D8B2BF839EAE}" type="datetimeFigureOut">
              <a:rPr lang="en-US" smtClean="0"/>
              <a:t>6/30/2012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5340710B-DCB9-426E-9BFE-CC5F45B162E4}"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hyperlink" Target="http://office.microsoft.com/en-us/outlook-help/recover-deleted-items-from-any-folder-HA001116528.asp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hyperlink" Target="http://office.microsoft.com/en-us/outlook-help/flag-an-item-for-follow-up-HA010355003.aspx?CTT=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jpeg"/><Relationship Id="rId7" Type="http://schemas.openxmlformats.org/officeDocument/2006/relationships/image" Target="../media/image9.wmf"/><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Helpful Hints</a:t>
            </a:r>
            <a:endParaRPr lang="en-US" dirty="0"/>
          </a:p>
        </p:txBody>
      </p:sp>
      <p:sp>
        <p:nvSpPr>
          <p:cNvPr id="3" name="Subtitle 2"/>
          <p:cNvSpPr>
            <a:spLocks noGrp="1"/>
          </p:cNvSpPr>
          <p:nvPr>
            <p:ph type="subTitle" idx="1"/>
          </p:nvPr>
        </p:nvSpPr>
        <p:spPr>
          <a:xfrm>
            <a:off x="1676400" y="3733800"/>
            <a:ext cx="5791200" cy="1752600"/>
          </a:xfrm>
        </p:spPr>
        <p:txBody>
          <a:bodyPr/>
          <a:lstStyle/>
          <a:p>
            <a:r>
              <a:rPr lang="en-US" sz="5000" dirty="0" smtClean="0">
                <a:latin typeface="Chiller" pitchFamily="82" charset="0"/>
              </a:rPr>
              <a:t> Outlook	    </a:t>
            </a:r>
            <a:r>
              <a:rPr lang="en-US" sz="5000" dirty="0" smtClean="0">
                <a:latin typeface="Chiller" pitchFamily="82" charset="0"/>
              </a:rPr>
              <a:t>Google	</a:t>
            </a:r>
            <a:r>
              <a:rPr lang="en-US" sz="5000" dirty="0" smtClean="0">
                <a:latin typeface="Chiller" pitchFamily="82" charset="0"/>
              </a:rPr>
              <a:t>Haiku</a:t>
            </a:r>
            <a:r>
              <a:rPr lang="en-US" sz="5000" dirty="0" smtClean="0">
                <a:latin typeface="Chiller" pitchFamily="82" charset="0"/>
              </a:rPr>
              <a:t> </a:t>
            </a:r>
            <a:r>
              <a:rPr lang="en-US" dirty="0" smtClean="0"/>
              <a:t>	</a:t>
            </a:r>
            <a:endParaRPr lang="en-US" dirty="0"/>
          </a:p>
        </p:txBody>
      </p:sp>
    </p:spTree>
    <p:extLst>
      <p:ext uri="{BB962C8B-B14F-4D97-AF65-F5344CB8AC3E}">
        <p14:creationId xmlns:p14="http://schemas.microsoft.com/office/powerpoint/2010/main" val="919018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5507" y="2438400"/>
            <a:ext cx="7408333" cy="3450696"/>
          </a:xfrm>
        </p:spPr>
        <p:txBody>
          <a:bodyPr/>
          <a:lstStyle/>
          <a:p>
            <a:pPr>
              <a:buFont typeface="Wingdings" pitchFamily="2" charset="2"/>
              <a:buChar char="Ø"/>
            </a:pPr>
            <a:r>
              <a:rPr lang="en-US" dirty="0" smtClean="0"/>
              <a:t>Ever delete something and you want it back?</a:t>
            </a:r>
          </a:p>
          <a:p>
            <a:pPr lvl="1">
              <a:buFont typeface="Wingdings" pitchFamily="2" charset="2"/>
              <a:buChar char="§"/>
            </a:pPr>
            <a:r>
              <a:rPr lang="en-US" dirty="0" smtClean="0"/>
              <a:t>Go to Options, scroll down and click on Retrieve Deleted Items</a:t>
            </a:r>
          </a:p>
          <a:p>
            <a:pPr lvl="2">
              <a:buFont typeface="Wingdings" pitchFamily="2" charset="2"/>
              <a:buChar char="§"/>
            </a:pPr>
            <a:r>
              <a:rPr lang="en-US" dirty="0" smtClean="0"/>
              <a:t>Click View Items</a:t>
            </a:r>
          </a:p>
          <a:p>
            <a:pPr lvl="2">
              <a:buFont typeface="Wingdings" pitchFamily="2" charset="2"/>
              <a:buChar char="§"/>
            </a:pPr>
            <a:r>
              <a:rPr lang="en-US" dirty="0" smtClean="0"/>
              <a:t>A list will come up with the option to “Recover”  </a:t>
            </a:r>
          </a:p>
          <a:p>
            <a:pPr lvl="2">
              <a:buFont typeface="Wingdings" pitchFamily="2" charset="2"/>
              <a:buChar char="§"/>
            </a:pPr>
            <a:r>
              <a:rPr lang="en-US" dirty="0" smtClean="0"/>
              <a:t>It does not include all deleted emails but it goes back as far as your system administer allows (usually 3 months)</a:t>
            </a:r>
          </a:p>
          <a:p>
            <a:pPr marL="914400" lvl="2" indent="0">
              <a:buNone/>
            </a:pPr>
            <a:r>
              <a:rPr lang="en-US" dirty="0" smtClean="0">
                <a:hlinkClick r:id="rId2"/>
              </a:rPr>
              <a:t>http://office.microsoft.com/en-us/outlook-help/recover-deleted-items-from-any-folder-HA001116528.aspx</a:t>
            </a:r>
            <a:r>
              <a:rPr lang="en-US" dirty="0" smtClean="0"/>
              <a:t> </a:t>
            </a:r>
            <a:endParaRPr lang="en-US" dirty="0"/>
          </a:p>
        </p:txBody>
      </p:sp>
      <p:sp>
        <p:nvSpPr>
          <p:cNvPr id="2" name="Title 1"/>
          <p:cNvSpPr>
            <a:spLocks noGrp="1"/>
          </p:cNvSpPr>
          <p:nvPr>
            <p:ph type="title"/>
          </p:nvPr>
        </p:nvSpPr>
        <p:spPr/>
        <p:txBody>
          <a:bodyPr>
            <a:normAutofit fontScale="90000"/>
          </a:bodyPr>
          <a:lstStyle/>
          <a:p>
            <a:r>
              <a:rPr lang="en-US" dirty="0" smtClean="0"/>
              <a:t>Outlook</a:t>
            </a:r>
            <a:br>
              <a:rPr lang="en-US" dirty="0" smtClean="0"/>
            </a:br>
            <a:r>
              <a:rPr lang="en-US" dirty="0" smtClean="0"/>
              <a:t>Only when using Outlook Exchange</a:t>
            </a:r>
            <a:endParaRPr lang="en-US" dirty="0"/>
          </a:p>
        </p:txBody>
      </p:sp>
      <p:pic>
        <p:nvPicPr>
          <p:cNvPr id="1027" name="Picture 3" descr="C:\Users\207\AppData\Local\Microsoft\Windows\Temporary Internet Files\Content.IE5\KJJYKBO0\MC9004346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800" y="5486400"/>
            <a:ext cx="1181808" cy="120140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207\AppData\Local\Microsoft\Windows\Temporary Internet Files\Content.IE5\KJJYKBO0\MC9004346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5499651"/>
            <a:ext cx="1168773" cy="118815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353486" y="5735814"/>
            <a:ext cx="6858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recover</a:t>
            </a:r>
            <a:endParaRPr lang="en-US" sz="1200" dirty="0">
              <a:solidFill>
                <a:schemeClr val="tx1"/>
              </a:solidFill>
            </a:endParaRPr>
          </a:p>
        </p:txBody>
      </p:sp>
      <p:cxnSp>
        <p:nvCxnSpPr>
          <p:cNvPr id="7" name="Straight Arrow Connector 6"/>
          <p:cNvCxnSpPr/>
          <p:nvPr/>
        </p:nvCxnSpPr>
        <p:spPr>
          <a:xfrm>
            <a:off x="2362200" y="5985857"/>
            <a:ext cx="4267200" cy="0"/>
          </a:xfrm>
          <a:prstGeom prst="straightConnector1">
            <a:avLst/>
          </a:prstGeom>
          <a:ln w="38100">
            <a:solidFill>
              <a:srgbClr val="A78A5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0501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2286000"/>
            <a:ext cx="7408333" cy="3840163"/>
          </a:xfrm>
        </p:spPr>
        <p:txBody>
          <a:bodyPr>
            <a:normAutofit lnSpcReduction="10000"/>
          </a:bodyPr>
          <a:lstStyle/>
          <a:p>
            <a:r>
              <a:rPr lang="en-US" dirty="0" smtClean="0"/>
              <a:t>Flags</a:t>
            </a:r>
          </a:p>
          <a:p>
            <a:pPr lvl="1"/>
            <a:r>
              <a:rPr lang="en-US" dirty="0" smtClean="0"/>
              <a:t>Messages can be flagged for any specified period of time.  </a:t>
            </a:r>
          </a:p>
          <a:p>
            <a:pPr lvl="1"/>
            <a:r>
              <a:rPr lang="en-US" dirty="0" smtClean="0"/>
              <a:t>Messages that are flagged then appear in your to do list and a reminder is sent 1 hour before they “due date” you set.</a:t>
            </a:r>
          </a:p>
          <a:p>
            <a:pPr lvl="2"/>
            <a:r>
              <a:rPr lang="en-US" dirty="0" smtClean="0"/>
              <a:t>This allows you to work on these messages without being distracted by new incoming messages or other messages you have already received.  </a:t>
            </a:r>
          </a:p>
          <a:p>
            <a:pPr marL="914400" lvl="2" indent="0">
              <a:buNone/>
            </a:pPr>
            <a:r>
              <a:rPr lang="en-US" dirty="0" smtClean="0">
                <a:solidFill>
                  <a:srgbClr val="C00000"/>
                </a:solidFill>
                <a:hlinkClick r:id="rId2"/>
              </a:rPr>
              <a:t>http://office.microsoft.com/en-us/outlook-help/flag-an-item-for-follow-up-HA010355003.aspx?CTT=1</a:t>
            </a:r>
            <a:r>
              <a:rPr lang="en-US" dirty="0" smtClean="0">
                <a:solidFill>
                  <a:srgbClr val="C00000"/>
                </a:solidFill>
              </a:rPr>
              <a:t> </a:t>
            </a:r>
            <a:endParaRPr lang="en-US" dirty="0">
              <a:solidFill>
                <a:srgbClr val="C00000"/>
              </a:solidFill>
            </a:endParaRPr>
          </a:p>
        </p:txBody>
      </p:sp>
      <p:sp>
        <p:nvSpPr>
          <p:cNvPr id="2" name="Title 1"/>
          <p:cNvSpPr>
            <a:spLocks noGrp="1"/>
          </p:cNvSpPr>
          <p:nvPr>
            <p:ph type="title"/>
          </p:nvPr>
        </p:nvSpPr>
        <p:spPr/>
        <p:txBody>
          <a:bodyPr/>
          <a:lstStyle/>
          <a:p>
            <a:r>
              <a:rPr lang="en-US" dirty="0" smtClean="0"/>
              <a:t>Outlook</a:t>
            </a:r>
            <a:endParaRPr lang="en-US" dirty="0"/>
          </a:p>
        </p:txBody>
      </p:sp>
      <p:pic>
        <p:nvPicPr>
          <p:cNvPr id="2051" name="Picture 3" descr="C:\Users\207\AppData\Local\Microsoft\Windows\Temporary Internet Files\Content.IE5\KJJYKBO0\MC9000885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03133" y="6191956"/>
            <a:ext cx="4936067" cy="38953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207\AppData\Local\Microsoft\Windows\Temporary Internet Files\Content.IE5\KJJYKBO0\MC9000885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28600"/>
            <a:ext cx="4550969" cy="389534"/>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207\AppData\Local\Microsoft\Windows\Temporary Internet Files\Content.IE5\KJJYKBO0\MC9000885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6172200"/>
            <a:ext cx="4550969" cy="38953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207\AppData\Local\Microsoft\Windows\Temporary Internet Files\Content.IE5\KJJYKBO0\MC9000885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228600"/>
            <a:ext cx="5029200" cy="389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6057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8400"/>
            <a:ext cx="7408333" cy="4038600"/>
          </a:xfrm>
        </p:spPr>
        <p:txBody>
          <a:bodyPr>
            <a:normAutofit fontScale="92500"/>
          </a:bodyPr>
          <a:lstStyle/>
          <a:p>
            <a:r>
              <a:rPr lang="en-US" b="1" dirty="0" smtClean="0">
                <a:solidFill>
                  <a:schemeClr val="accent1">
                    <a:lumMod val="75000"/>
                  </a:schemeClr>
                </a:solidFill>
              </a:rPr>
              <a:t>Time in _______ </a:t>
            </a:r>
            <a:r>
              <a:rPr lang="en-US" dirty="0" smtClean="0"/>
              <a:t>--- knew this work for weather and flight information, just never thought about it working for time.  What a TIME saver </a:t>
            </a:r>
            <a:r>
              <a:rPr lang="en-US" dirty="0" smtClean="0">
                <a:sym typeface="Wingdings" pitchFamily="2" charset="2"/>
              </a:rPr>
              <a:t>  </a:t>
            </a:r>
          </a:p>
          <a:p>
            <a:r>
              <a:rPr lang="en-US" b="1" dirty="0" smtClean="0">
                <a:solidFill>
                  <a:schemeClr val="accent1">
                    <a:lumMod val="75000"/>
                  </a:schemeClr>
                </a:solidFill>
                <a:sym typeface="Wingdings" pitchFamily="2" charset="2"/>
              </a:rPr>
              <a:t>Books –</a:t>
            </a:r>
            <a:r>
              <a:rPr lang="en-US" dirty="0" smtClean="0">
                <a:sym typeface="Wingdings" pitchFamily="2" charset="2"/>
              </a:rPr>
              <a:t> type in the name of a book you want to read that is in the public domain and click on Books in the left side bar.  Great for kids doing summer reading assignments.</a:t>
            </a:r>
          </a:p>
          <a:p>
            <a:r>
              <a:rPr lang="en-US" b="1" dirty="0" smtClean="0">
                <a:solidFill>
                  <a:schemeClr val="accent1">
                    <a:lumMod val="75000"/>
                  </a:schemeClr>
                </a:solidFill>
                <a:sym typeface="Wingdings" pitchFamily="2" charset="2"/>
              </a:rPr>
              <a:t>Search the Web in all Languages </a:t>
            </a:r>
            <a:r>
              <a:rPr lang="en-US" dirty="0" smtClean="0">
                <a:sym typeface="Wingdings" pitchFamily="2" charset="2"/>
              </a:rPr>
              <a:t>- </a:t>
            </a:r>
            <a:r>
              <a:rPr lang="en-US" dirty="0"/>
              <a:t>When you're searching, click "More search tools" on the left panel of your results page, then select "Translated foreign pages." The feature will choose the best language in which to search and deliver results translated back in English. </a:t>
            </a:r>
          </a:p>
        </p:txBody>
      </p:sp>
      <p:sp>
        <p:nvSpPr>
          <p:cNvPr id="3" name="Title 2"/>
          <p:cNvSpPr>
            <a:spLocks noGrp="1"/>
          </p:cNvSpPr>
          <p:nvPr>
            <p:ph type="title"/>
          </p:nvPr>
        </p:nvSpPr>
        <p:spPr/>
        <p:txBody>
          <a:bodyPr/>
          <a:lstStyle/>
          <a:p>
            <a:r>
              <a:rPr lang="en-US" dirty="0" smtClean="0"/>
              <a:t>Google</a:t>
            </a:r>
            <a:endParaRPr lang="en-US" dirty="0"/>
          </a:p>
        </p:txBody>
      </p:sp>
      <p:pic>
        <p:nvPicPr>
          <p:cNvPr id="3074" name="Picture 2" descr="C:\Users\207\AppData\Local\Microsoft\Windows\Temporary Internet Files\Content.IE5\CS50ERGZ\MP90043082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084384">
            <a:off x="457200" y="1730022"/>
            <a:ext cx="1133597" cy="75366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207\AppData\Local\Microsoft\Windows\Temporary Internet Files\Content.IE5\T34LB8B1\MP90043937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644" y="3352800"/>
            <a:ext cx="1031798" cy="68884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207\AppData\Local\Microsoft\Windows\Temporary Internet Files\Content.IE5\CS50ERGZ\MC90010464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03622"/>
            <a:ext cx="1824228" cy="476402"/>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207\AppData\Local\Microsoft\Windows\Temporary Internet Files\Content.IE5\T34LB8B1\MC900104634[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4472" y="6394016"/>
            <a:ext cx="1823314" cy="53736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207\AppData\Local\Microsoft\Windows\Temporary Internet Files\Content.IE5\KJJYKBO0\MC900104644[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08030" y="6384419"/>
            <a:ext cx="1826971" cy="495605"/>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207\AppData\Local\Microsoft\Windows\Temporary Internet Files\Content.IE5\F7DRIS8E\MC900104650[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35001" y="6384420"/>
            <a:ext cx="1827886" cy="47350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207\AppData\Local\Microsoft\Windows\Temporary Internet Files\Content.IE5\CS50ERGZ\MC900104642[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62887" y="6384419"/>
            <a:ext cx="1881113" cy="473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985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514600"/>
            <a:ext cx="7408333" cy="3611563"/>
          </a:xfrm>
        </p:spPr>
        <p:txBody>
          <a:bodyPr/>
          <a:lstStyle/>
          <a:p>
            <a:r>
              <a:rPr lang="en-US" dirty="0" smtClean="0"/>
              <a:t>If you are having problems with your tool bar being unresponsive try the following before uninstalling and reinstalling the tool bar.	</a:t>
            </a:r>
          </a:p>
          <a:p>
            <a:pPr lvl="1"/>
            <a:r>
              <a:rPr lang="en-US" dirty="0" smtClean="0"/>
              <a:t>Check for updates – Is your Internet Explorer or Firefox up to date?</a:t>
            </a:r>
          </a:p>
          <a:p>
            <a:pPr lvl="1"/>
            <a:r>
              <a:rPr lang="en-US" dirty="0" smtClean="0"/>
              <a:t>Clear your browsing  history </a:t>
            </a:r>
          </a:p>
          <a:p>
            <a:pPr lvl="1"/>
            <a:r>
              <a:rPr lang="en-US" dirty="0" smtClean="0"/>
              <a:t>Disable add-ons  - do this one at a time to see if a particular add-on is causing the problem.  </a:t>
            </a:r>
          </a:p>
          <a:p>
            <a:pPr lvl="1"/>
            <a:r>
              <a:rPr lang="en-US" dirty="0" smtClean="0"/>
              <a:t>If this all fails, uninstall and reinstall your </a:t>
            </a:r>
            <a:r>
              <a:rPr lang="en-US" dirty="0"/>
              <a:t>G</a:t>
            </a:r>
            <a:r>
              <a:rPr lang="en-US" dirty="0" smtClean="0"/>
              <a:t>oogle toolbar </a:t>
            </a:r>
            <a:endParaRPr lang="en-US" dirty="0"/>
          </a:p>
        </p:txBody>
      </p:sp>
      <p:sp>
        <p:nvSpPr>
          <p:cNvPr id="3" name="Title 2"/>
          <p:cNvSpPr>
            <a:spLocks noGrp="1"/>
          </p:cNvSpPr>
          <p:nvPr>
            <p:ph type="title"/>
          </p:nvPr>
        </p:nvSpPr>
        <p:spPr/>
        <p:txBody>
          <a:bodyPr/>
          <a:lstStyle/>
          <a:p>
            <a:r>
              <a:rPr lang="en-US" dirty="0" smtClean="0"/>
              <a:t>Google Tool Bar</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038850"/>
            <a:ext cx="6362700"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1403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362200"/>
            <a:ext cx="7408333" cy="4114799"/>
          </a:xfrm>
        </p:spPr>
        <p:txBody>
          <a:bodyPr>
            <a:normAutofit/>
          </a:bodyPr>
          <a:lstStyle/>
          <a:p>
            <a:r>
              <a:rPr lang="en-US" dirty="0" smtClean="0"/>
              <a:t>Haiku has created a Library where teachers can share information across the domain.  </a:t>
            </a:r>
          </a:p>
          <a:p>
            <a:pPr lvl="1"/>
            <a:r>
              <a:rPr lang="en-US" dirty="0" smtClean="0"/>
              <a:t>Teachers can search the library for pages, content, tools, anything that can be posted on a page.</a:t>
            </a:r>
          </a:p>
          <a:p>
            <a:r>
              <a:rPr lang="en-US" dirty="0" smtClean="0"/>
              <a:t>To search the library, teachers click on the library option under the Home tab.  </a:t>
            </a:r>
          </a:p>
          <a:p>
            <a:pPr lvl="1"/>
            <a:r>
              <a:rPr lang="en-US" dirty="0" smtClean="0"/>
              <a:t>The library is searchable by content,</a:t>
            </a:r>
          </a:p>
          <a:p>
            <a:pPr marL="301943" lvl="1" indent="0">
              <a:buNone/>
            </a:pPr>
            <a:r>
              <a:rPr lang="en-US" dirty="0"/>
              <a:t>	</a:t>
            </a:r>
            <a:r>
              <a:rPr lang="en-US" dirty="0" smtClean="0"/>
              <a:t>subject, or grade level</a:t>
            </a:r>
          </a:p>
          <a:p>
            <a:r>
              <a:rPr lang="en-US" dirty="0" smtClean="0"/>
              <a:t>Reversely, teachers can add to the library through the share function on their Manage Page drop-down</a:t>
            </a:r>
            <a:endParaRPr lang="en-US" dirty="0"/>
          </a:p>
        </p:txBody>
      </p:sp>
      <p:sp>
        <p:nvSpPr>
          <p:cNvPr id="3" name="Title 2"/>
          <p:cNvSpPr>
            <a:spLocks noGrp="1"/>
          </p:cNvSpPr>
          <p:nvPr>
            <p:ph type="title"/>
          </p:nvPr>
        </p:nvSpPr>
        <p:spPr/>
        <p:txBody>
          <a:bodyPr>
            <a:normAutofit fontScale="90000"/>
          </a:bodyPr>
          <a:lstStyle/>
          <a:p>
            <a:r>
              <a:rPr lang="en-US" dirty="0" smtClean="0"/>
              <a:t>Haiku</a:t>
            </a:r>
            <a:br>
              <a:rPr lang="en-US" dirty="0" smtClean="0"/>
            </a:br>
            <a:r>
              <a:rPr lang="en-US" dirty="0" smtClean="0"/>
              <a:t>Library</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4419600"/>
            <a:ext cx="1476375"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91200"/>
            <a:ext cx="914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25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362200"/>
            <a:ext cx="7408333" cy="3763963"/>
          </a:xfrm>
        </p:spPr>
        <p:txBody>
          <a:bodyPr>
            <a:normAutofit fontScale="62500" lnSpcReduction="20000"/>
          </a:bodyPr>
          <a:lstStyle/>
          <a:p>
            <a:r>
              <a:rPr lang="en-US" dirty="0" smtClean="0"/>
              <a:t>Haiku supports the following browsers:  </a:t>
            </a:r>
          </a:p>
          <a:p>
            <a:r>
              <a:rPr lang="en-US" dirty="0"/>
              <a:t>If your Haiku LMS class is visible to the public, people can view your page using just about any modern browser.</a:t>
            </a:r>
          </a:p>
          <a:p>
            <a:endParaRPr lang="en-US" dirty="0"/>
          </a:p>
          <a:p>
            <a:r>
              <a:rPr lang="en-US" dirty="0"/>
              <a:t>However, for logged in users (e.g. Teachers, Students &amp; Parents) to use the more advanced feature, such as Assessments, Discussions, and the </a:t>
            </a:r>
            <a:r>
              <a:rPr lang="en-US" dirty="0" err="1"/>
              <a:t>Dropbox</a:t>
            </a:r>
            <a:r>
              <a:rPr lang="en-US" dirty="0"/>
              <a:t>, the browser requirements are more strict. This allows us to provide you with great functionality and reduce the amount of time you spend maintaining content.</a:t>
            </a:r>
          </a:p>
          <a:p>
            <a:endParaRPr lang="en-US" dirty="0"/>
          </a:p>
          <a:p>
            <a:r>
              <a:rPr lang="en-US" dirty="0"/>
              <a:t>Currently supported browsers for advanced features:</a:t>
            </a:r>
          </a:p>
          <a:p>
            <a:endParaRPr lang="en-US" dirty="0"/>
          </a:p>
          <a:p>
            <a:r>
              <a:rPr lang="en-US" dirty="0"/>
              <a:t>    Internet Explorer 8.0 through 9.0*</a:t>
            </a:r>
          </a:p>
          <a:p>
            <a:r>
              <a:rPr lang="en-US" dirty="0"/>
              <a:t>    Mozilla Firefox 3.5 +</a:t>
            </a:r>
          </a:p>
          <a:p>
            <a:r>
              <a:rPr lang="en-US" dirty="0"/>
              <a:t>    Google Chrome 1.0+</a:t>
            </a:r>
          </a:p>
          <a:p>
            <a:r>
              <a:rPr lang="en-US" dirty="0"/>
              <a:t>    Safari 4.0+</a:t>
            </a:r>
          </a:p>
          <a:p>
            <a:endParaRPr lang="en-US" dirty="0"/>
          </a:p>
          <a:p>
            <a:r>
              <a:rPr lang="en-US" dirty="0"/>
              <a:t>*We will be retiring support for IE7 starting July 1, </a:t>
            </a:r>
            <a:r>
              <a:rPr lang="en-US" dirty="0" smtClean="0"/>
              <a:t>2010</a:t>
            </a:r>
            <a:endParaRPr lang="en-US" dirty="0"/>
          </a:p>
        </p:txBody>
      </p:sp>
      <p:sp>
        <p:nvSpPr>
          <p:cNvPr id="3" name="Title 2"/>
          <p:cNvSpPr>
            <a:spLocks noGrp="1"/>
          </p:cNvSpPr>
          <p:nvPr>
            <p:ph type="title"/>
          </p:nvPr>
        </p:nvSpPr>
        <p:spPr/>
        <p:txBody>
          <a:bodyPr>
            <a:normAutofit fontScale="90000"/>
          </a:bodyPr>
          <a:lstStyle/>
          <a:p>
            <a:r>
              <a:rPr lang="en-US" dirty="0" smtClean="0"/>
              <a:t>Haiku </a:t>
            </a:r>
            <a:br>
              <a:rPr lang="en-US" dirty="0" smtClean="0"/>
            </a:br>
            <a:r>
              <a:rPr lang="en-US" dirty="0" smtClean="0"/>
              <a:t>Not functioning on your browser?</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5788378"/>
            <a:ext cx="27717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5924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143000"/>
            <a:ext cx="7408333" cy="5029200"/>
          </a:xfrm>
        </p:spPr>
        <p:txBody>
          <a:bodyPr>
            <a:normAutofit fontScale="25000" lnSpcReduction="20000"/>
          </a:bodyPr>
          <a:lstStyle/>
          <a:p>
            <a:r>
              <a:rPr lang="en-US" sz="5200" b="1" dirty="0">
                <a:solidFill>
                  <a:schemeClr val="tx1"/>
                </a:solidFill>
              </a:rPr>
              <a:t>Can I access Haiku from my phone or other mobile </a:t>
            </a:r>
            <a:r>
              <a:rPr lang="en-US" sz="5200" b="1" dirty="0" smtClean="0">
                <a:solidFill>
                  <a:schemeClr val="tx1"/>
                </a:solidFill>
              </a:rPr>
              <a:t>device?      </a:t>
            </a:r>
            <a:r>
              <a:rPr lang="en-US" sz="5200" dirty="0" smtClean="0"/>
              <a:t>Alex </a:t>
            </a:r>
            <a:r>
              <a:rPr lang="en-US" sz="5200" dirty="0" err="1" smtClean="0"/>
              <a:t>Dugger</a:t>
            </a:r>
            <a:r>
              <a:rPr lang="en-US" sz="5200" dirty="0" smtClean="0"/>
              <a:t> posted </a:t>
            </a:r>
            <a:r>
              <a:rPr lang="en-US" sz="5200" dirty="0"/>
              <a:t>this on </a:t>
            </a:r>
            <a:r>
              <a:rPr lang="en-US" sz="5200" dirty="0" smtClean="0"/>
              <a:t>3- 12-10</a:t>
            </a:r>
          </a:p>
          <a:p>
            <a:endParaRPr lang="en-US" sz="5200" dirty="0"/>
          </a:p>
          <a:p>
            <a:r>
              <a:rPr lang="en-US" sz="5200" b="1" dirty="0">
                <a:solidFill>
                  <a:schemeClr val="tx1"/>
                </a:solidFill>
              </a:rPr>
              <a:t>Q.  Can I access Haiku from my phone or other mobile device?</a:t>
            </a:r>
          </a:p>
          <a:p>
            <a:pPr marL="0" indent="0">
              <a:buNone/>
            </a:pPr>
            <a:endParaRPr lang="en-US" sz="5200" dirty="0"/>
          </a:p>
          <a:p>
            <a:r>
              <a:rPr lang="en-US" sz="5600" dirty="0"/>
              <a:t>A.  Yes you can, but because Haiku makes use of advanced web technologies to provide its many features you may experience errors or missing functionality.  Generally, mobile devices will allow you to view Haiku content, but you will likely encounter trouble with content creation.</a:t>
            </a:r>
          </a:p>
          <a:p>
            <a:endParaRPr lang="en-US" sz="5600" dirty="0"/>
          </a:p>
          <a:p>
            <a:r>
              <a:rPr lang="en-US" sz="5600" dirty="0" smtClean="0"/>
              <a:t>Editing </a:t>
            </a:r>
            <a:r>
              <a:rPr lang="en-US" sz="5600" dirty="0"/>
              <a:t>Text (e.g. Class Content, Discussions, Assessments)  </a:t>
            </a:r>
          </a:p>
          <a:p>
            <a:endParaRPr lang="en-US" sz="5600" dirty="0"/>
          </a:p>
          <a:p>
            <a:r>
              <a:rPr lang="en-US" sz="5600" dirty="0"/>
              <a:t>Mobile browsers have trouble recognizing the text area in Haiku's advanced WYSIWYG  text editor.  This will prevent you from entering text in many parts of Haiku.</a:t>
            </a:r>
          </a:p>
          <a:p>
            <a:endParaRPr lang="en-US" sz="5600" dirty="0"/>
          </a:p>
          <a:p>
            <a:r>
              <a:rPr lang="en-US" sz="5600" dirty="0"/>
              <a:t>Embed the </a:t>
            </a:r>
            <a:r>
              <a:rPr lang="en-US" sz="5600" dirty="0" smtClean="0"/>
              <a:t>Web - Many</a:t>
            </a:r>
            <a:r>
              <a:rPr lang="en-US" sz="5600" dirty="0"/>
              <a:t>, but not all, of the Embed the Web widgets available use Flash to deliver rich content your Haiku site.  Currently Flash is not supported by any of the major mobile browsers.</a:t>
            </a:r>
          </a:p>
          <a:p>
            <a:endParaRPr lang="en-US" sz="5600" dirty="0"/>
          </a:p>
          <a:p>
            <a:r>
              <a:rPr lang="en-US" sz="5600" dirty="0"/>
              <a:t>Drag and Drop (Reorganizing Pages &amp; Content Blocks)</a:t>
            </a:r>
          </a:p>
          <a:p>
            <a:endParaRPr lang="en-US" sz="5600" dirty="0"/>
          </a:p>
          <a:p>
            <a:r>
              <a:rPr lang="en-US" sz="5600" dirty="0"/>
              <a:t>Because the touch interface of many mobile devices is used for scrolling, there is no way to interact with any of the drag and drop features within Haiku.  </a:t>
            </a:r>
          </a:p>
          <a:p>
            <a:endParaRPr lang="en-US" sz="5600" dirty="0"/>
          </a:p>
          <a:p>
            <a:r>
              <a:rPr lang="en-US" sz="5600" dirty="0"/>
              <a:t>Uploading </a:t>
            </a:r>
            <a:r>
              <a:rPr lang="en-US" sz="5600" dirty="0" err="1"/>
              <a:t>FIles</a:t>
            </a:r>
            <a:endParaRPr lang="en-US" sz="5600" dirty="0"/>
          </a:p>
          <a:p>
            <a:endParaRPr lang="en-US" sz="5600" dirty="0"/>
          </a:p>
          <a:p>
            <a:r>
              <a:rPr lang="en-US" sz="5600" dirty="0"/>
              <a:t>Most mobile devices restrict access to their file system, so you will likely encounter an error if you try to upload a file to Haiku.</a:t>
            </a:r>
          </a:p>
          <a:p>
            <a:endParaRPr lang="en-US" sz="5600" dirty="0"/>
          </a:p>
        </p:txBody>
      </p:sp>
      <p:sp>
        <p:nvSpPr>
          <p:cNvPr id="3" name="Title 2"/>
          <p:cNvSpPr>
            <a:spLocks noGrp="1"/>
          </p:cNvSpPr>
          <p:nvPr>
            <p:ph type="title"/>
          </p:nvPr>
        </p:nvSpPr>
        <p:spPr>
          <a:xfrm>
            <a:off x="457200" y="338328"/>
            <a:ext cx="8229600" cy="804672"/>
          </a:xfrm>
        </p:spPr>
        <p:txBody>
          <a:bodyPr/>
          <a:lstStyle/>
          <a:p>
            <a:r>
              <a:rPr lang="en-US" dirty="0" smtClean="0"/>
              <a:t>Haiku &amp; mobile devices</a:t>
            </a:r>
            <a:endParaRPr lang="en-US" dirty="0"/>
          </a:p>
        </p:txBody>
      </p:sp>
      <p:pic>
        <p:nvPicPr>
          <p:cNvPr id="7170" name="Picture 2" descr="C:\Users\207\AppData\Local\Microsoft\Windows\Temporary Internet Files\Content.IE5\F7DRIS8E\MC90043382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13793">
            <a:off x="7696200" y="3426178"/>
            <a:ext cx="1828572" cy="182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2073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107</TotalTime>
  <Words>701</Words>
  <Application>Microsoft Office PowerPoint</Application>
  <PresentationFormat>On-screen Show (4:3)</PresentationFormat>
  <Paragraphs>67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Waveform</vt:lpstr>
      <vt:lpstr>Helpful Hints</vt:lpstr>
      <vt:lpstr>Outlook Only when using Outlook Exchange</vt:lpstr>
      <vt:lpstr>Outlook</vt:lpstr>
      <vt:lpstr>Google</vt:lpstr>
      <vt:lpstr>Google Tool Bar</vt:lpstr>
      <vt:lpstr>Haiku Library</vt:lpstr>
      <vt:lpstr>Haiku  Not functioning on your browser?</vt:lpstr>
      <vt:lpstr>Haiku &amp; mobile devices</vt:lpstr>
    </vt:vector>
  </TitlesOfParts>
  <Company>UC Riverside Extension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Helpful Hints</dc:title>
  <dc:creator>207</dc:creator>
  <cp:lastModifiedBy>207</cp:lastModifiedBy>
  <cp:revision>9</cp:revision>
  <dcterms:created xsi:type="dcterms:W3CDTF">2012-06-30T18:23:49Z</dcterms:created>
  <dcterms:modified xsi:type="dcterms:W3CDTF">2012-06-30T20:11:18Z</dcterms:modified>
</cp:coreProperties>
</file>